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Titillium Web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Open Sans SemiBold"/>
      <p:regular r:id="rId30"/>
      <p:bold r:id="rId31"/>
      <p:italic r:id="rId32"/>
      <p:boldItalic r:id="rId33"/>
    </p:embeddedFont>
    <p:embeddedFont>
      <p:font typeface="Roboto Light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hotvz2aWZmrh7JDgyN2jK95CaB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font" Target="fonts/MontserratSemiBold-italic.fntdata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TitilliumWeb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SemiBold-bold.fntdata"/><Relationship Id="rId30" Type="http://schemas.openxmlformats.org/officeDocument/2006/relationships/font" Target="fonts/OpenSansSemiBold-regular.fntdata"/><Relationship Id="rId11" Type="http://schemas.openxmlformats.org/officeDocument/2006/relationships/slide" Target="slides/slide4.xml"/><Relationship Id="rId33" Type="http://schemas.openxmlformats.org/officeDocument/2006/relationships/font" Target="fonts/OpenSansSemiBold-boldItalic.fntdata"/><Relationship Id="rId10" Type="http://schemas.openxmlformats.org/officeDocument/2006/relationships/slide" Target="slides/slide3.xml"/><Relationship Id="rId32" Type="http://schemas.openxmlformats.org/officeDocument/2006/relationships/font" Target="fonts/OpenSansSemiBold-italic.fntdata"/><Relationship Id="rId13" Type="http://schemas.openxmlformats.org/officeDocument/2006/relationships/slide" Target="slides/slide6.xml"/><Relationship Id="rId35" Type="http://schemas.openxmlformats.org/officeDocument/2006/relationships/font" Target="fonts/RobotoLight-bold.fntdata"/><Relationship Id="rId12" Type="http://schemas.openxmlformats.org/officeDocument/2006/relationships/slide" Target="slides/slide5.xml"/><Relationship Id="rId34" Type="http://schemas.openxmlformats.org/officeDocument/2006/relationships/font" Target="fonts/RobotoLight-regular.fntdata"/><Relationship Id="rId15" Type="http://schemas.openxmlformats.org/officeDocument/2006/relationships/slide" Target="slides/slide8.xml"/><Relationship Id="rId37" Type="http://schemas.openxmlformats.org/officeDocument/2006/relationships/font" Target="fonts/RobotoLight-boldItalic.fntdata"/><Relationship Id="rId14" Type="http://schemas.openxmlformats.org/officeDocument/2006/relationships/slide" Target="slides/slide7.xml"/><Relationship Id="rId36" Type="http://schemas.openxmlformats.org/officeDocument/2006/relationships/font" Target="fonts/RobotoLight-italic.fntdata"/><Relationship Id="rId17" Type="http://schemas.openxmlformats.org/officeDocument/2006/relationships/slide" Target="slides/slide10.xml"/><Relationship Id="rId39" Type="http://schemas.openxmlformats.org/officeDocument/2006/relationships/font" Target="fonts/OpenSans-bold.fntdata"/><Relationship Id="rId16" Type="http://schemas.openxmlformats.org/officeDocument/2006/relationships/slide" Target="slides/slide9.xml"/><Relationship Id="rId38" Type="http://schemas.openxmlformats.org/officeDocument/2006/relationships/font" Target="fonts/OpenSans-regular.fntdata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2130c424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c2130c424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5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title"/>
          </p:nvPr>
        </p:nvSpPr>
        <p:spPr>
          <a:xfrm>
            <a:off x="360000" y="323825"/>
            <a:ext cx="41430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652755" y="1988175"/>
            <a:ext cx="3850200" cy="27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4"/>
          <p:cNvSpPr txBox="1"/>
          <p:nvPr>
            <p:ph idx="12" type="sldNum"/>
          </p:nvPr>
        </p:nvSpPr>
        <p:spPr>
          <a:xfrm>
            <a:off x="8283608" y="470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6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/>
          <p:nvPr>
            <p:ph type="title"/>
          </p:nvPr>
        </p:nvSpPr>
        <p:spPr>
          <a:xfrm>
            <a:off x="360000" y="323825"/>
            <a:ext cx="41430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5"/>
          <p:cNvSpPr txBox="1"/>
          <p:nvPr>
            <p:ph idx="1" type="body"/>
          </p:nvPr>
        </p:nvSpPr>
        <p:spPr>
          <a:xfrm>
            <a:off x="652755" y="1988175"/>
            <a:ext cx="3850200" cy="27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8283608" y="470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" name="Google Shape;4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1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2880">
          <p15:clr>
            <a:schemeClr val="accent4"/>
          </p15:clr>
        </p15:guide>
        <p15:guide id="2" orient="horz" pos="1620">
          <p15:clr>
            <a:schemeClr val="accent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8" name="Google Shape;7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4" showMasterSp="0">
  <p:cSld name="Timeline 4">
    <p:bg>
      <p:bgPr>
        <a:solidFill>
          <a:srgbClr val="1C1E2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/>
          <p:nvPr>
            <p:ph idx="2" type="pic"/>
          </p:nvPr>
        </p:nvSpPr>
        <p:spPr>
          <a:xfrm>
            <a:off x="0" y="0"/>
            <a:ext cx="9143700" cy="28572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8"/>
          <p:cNvSpPr/>
          <p:nvPr/>
        </p:nvSpPr>
        <p:spPr>
          <a:xfrm>
            <a:off x="571500" y="1904047"/>
            <a:ext cx="2286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tillium Web"/>
              <a:buNone/>
            </a:pPr>
            <a:r>
              <a:rPr b="0" i="0" lang="ru" sz="9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/ This is the place</a:t>
            </a:r>
            <a:br>
              <a:rPr b="0" i="0" lang="ru" sz="9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0" i="0" lang="ru" sz="9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subtitle /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8"/>
          <p:cNvSpPr/>
          <p:nvPr/>
        </p:nvSpPr>
        <p:spPr>
          <a:xfrm>
            <a:off x="2371018" y="1856352"/>
            <a:ext cx="1430700" cy="1430700"/>
          </a:xfrm>
          <a:prstGeom prst="ellipse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2" name="Google Shape;92;p48"/>
          <p:cNvSpPr/>
          <p:nvPr/>
        </p:nvSpPr>
        <p:spPr>
          <a:xfrm>
            <a:off x="3563689" y="1856352"/>
            <a:ext cx="1430700" cy="1430700"/>
          </a:xfrm>
          <a:prstGeom prst="ellipse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48"/>
          <p:cNvSpPr/>
          <p:nvPr/>
        </p:nvSpPr>
        <p:spPr>
          <a:xfrm>
            <a:off x="4756361" y="1856352"/>
            <a:ext cx="1430700" cy="1430700"/>
          </a:xfrm>
          <a:prstGeom prst="ellipse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48"/>
          <p:cNvSpPr/>
          <p:nvPr/>
        </p:nvSpPr>
        <p:spPr>
          <a:xfrm>
            <a:off x="7141703" y="1856352"/>
            <a:ext cx="1430700" cy="143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p48"/>
          <p:cNvSpPr/>
          <p:nvPr/>
        </p:nvSpPr>
        <p:spPr>
          <a:xfrm>
            <a:off x="5710119" y="1618506"/>
            <a:ext cx="1906500" cy="1906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00" rotWithShape="0" dir="3300000" dist="635000">
              <a:srgbClr val="000000">
                <a:alpha val="23921"/>
              </a:srgbClr>
            </a:outerShdw>
          </a:effectLst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6" name="Google Shape;96;p48"/>
          <p:cNvCxnSpPr/>
          <p:nvPr/>
        </p:nvCxnSpPr>
        <p:spPr>
          <a:xfrm>
            <a:off x="3086416" y="941532"/>
            <a:ext cx="0" cy="914700"/>
          </a:xfrm>
          <a:prstGeom prst="straightConnector1">
            <a:avLst/>
          </a:prstGeom>
          <a:noFill/>
          <a:ln cap="flat" cmpd="sng" w="25400">
            <a:solidFill>
              <a:srgbClr val="FFFFFF">
                <a:alpha val="20000"/>
              </a:srgbClr>
            </a:solidFill>
            <a:prstDash val="solid"/>
            <a:miter lim="400000"/>
            <a:headEnd len="med" w="med" type="oval"/>
            <a:tailEnd len="sm" w="sm" type="none"/>
          </a:ln>
        </p:spPr>
      </p:cxnSp>
      <p:sp>
        <p:nvSpPr>
          <p:cNvPr id="97" name="Google Shape;97;p48"/>
          <p:cNvSpPr txBox="1"/>
          <p:nvPr>
            <p:ph idx="1" type="body"/>
          </p:nvPr>
        </p:nvSpPr>
        <p:spPr>
          <a:xfrm>
            <a:off x="3324541" y="817515"/>
            <a:ext cx="1715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1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98" name="Google Shape;98;p48"/>
          <p:cNvSpPr txBox="1"/>
          <p:nvPr>
            <p:ph idx="3" type="body"/>
          </p:nvPr>
        </p:nvSpPr>
        <p:spPr>
          <a:xfrm>
            <a:off x="3324541" y="1051665"/>
            <a:ext cx="17151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101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cxnSp>
        <p:nvCxnSpPr>
          <p:cNvPr id="99" name="Google Shape;99;p48"/>
          <p:cNvCxnSpPr/>
          <p:nvPr/>
        </p:nvCxnSpPr>
        <p:spPr>
          <a:xfrm>
            <a:off x="5471759" y="941532"/>
            <a:ext cx="0" cy="914700"/>
          </a:xfrm>
          <a:prstGeom prst="straightConnector1">
            <a:avLst/>
          </a:prstGeom>
          <a:noFill/>
          <a:ln cap="flat" cmpd="sng" w="25400">
            <a:solidFill>
              <a:srgbClr val="FFFFFF">
                <a:alpha val="20000"/>
              </a:srgbClr>
            </a:solidFill>
            <a:prstDash val="solid"/>
            <a:miter lim="400000"/>
            <a:headEnd len="med" w="med" type="oval"/>
            <a:tailEnd len="sm" w="sm" type="none"/>
          </a:ln>
        </p:spPr>
      </p:cxnSp>
      <p:sp>
        <p:nvSpPr>
          <p:cNvPr id="100" name="Google Shape;100;p48"/>
          <p:cNvSpPr txBox="1"/>
          <p:nvPr>
            <p:ph idx="4" type="body"/>
          </p:nvPr>
        </p:nvSpPr>
        <p:spPr>
          <a:xfrm>
            <a:off x="5709884" y="817515"/>
            <a:ext cx="1715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1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1" name="Google Shape;101;p48"/>
          <p:cNvSpPr txBox="1"/>
          <p:nvPr>
            <p:ph idx="5" type="body"/>
          </p:nvPr>
        </p:nvSpPr>
        <p:spPr>
          <a:xfrm>
            <a:off x="5709884" y="1051665"/>
            <a:ext cx="17151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101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cxnSp>
        <p:nvCxnSpPr>
          <p:cNvPr id="102" name="Google Shape;102;p48"/>
          <p:cNvCxnSpPr/>
          <p:nvPr/>
        </p:nvCxnSpPr>
        <p:spPr>
          <a:xfrm>
            <a:off x="4279088" y="3287148"/>
            <a:ext cx="0" cy="914700"/>
          </a:xfrm>
          <a:prstGeom prst="straightConnector1">
            <a:avLst/>
          </a:prstGeom>
          <a:noFill/>
          <a:ln cap="flat" cmpd="sng" w="25400">
            <a:solidFill>
              <a:srgbClr val="FFFFFF">
                <a:alpha val="20000"/>
              </a:srgbClr>
            </a:solidFill>
            <a:prstDash val="solid"/>
            <a:miter lim="400000"/>
            <a:headEnd len="sm" w="sm" type="none"/>
            <a:tailEnd len="med" w="med" type="oval"/>
          </a:ln>
        </p:spPr>
      </p:cxnSp>
      <p:sp>
        <p:nvSpPr>
          <p:cNvPr id="103" name="Google Shape;103;p48"/>
          <p:cNvSpPr txBox="1"/>
          <p:nvPr>
            <p:ph idx="6" type="body"/>
          </p:nvPr>
        </p:nvSpPr>
        <p:spPr>
          <a:xfrm>
            <a:off x="4517213" y="3515872"/>
            <a:ext cx="1715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1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4" name="Google Shape;104;p48"/>
          <p:cNvSpPr txBox="1"/>
          <p:nvPr>
            <p:ph idx="7" type="body"/>
          </p:nvPr>
        </p:nvSpPr>
        <p:spPr>
          <a:xfrm>
            <a:off x="4517213" y="3750022"/>
            <a:ext cx="17151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101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cxnSp>
        <p:nvCxnSpPr>
          <p:cNvPr id="105" name="Google Shape;105;p48"/>
          <p:cNvCxnSpPr/>
          <p:nvPr/>
        </p:nvCxnSpPr>
        <p:spPr>
          <a:xfrm>
            <a:off x="6663363" y="3524994"/>
            <a:ext cx="0" cy="677100"/>
          </a:xfrm>
          <a:prstGeom prst="straightConnector1">
            <a:avLst/>
          </a:prstGeom>
          <a:noFill/>
          <a:ln cap="flat" cmpd="sng" w="25400">
            <a:solidFill>
              <a:srgbClr val="FFFFFF">
                <a:alpha val="20000"/>
              </a:srgbClr>
            </a:solidFill>
            <a:prstDash val="solid"/>
            <a:miter lim="400000"/>
            <a:headEnd len="sm" w="sm" type="none"/>
            <a:tailEnd len="med" w="med" type="oval"/>
          </a:ln>
        </p:spPr>
      </p:cxnSp>
      <p:sp>
        <p:nvSpPr>
          <p:cNvPr id="106" name="Google Shape;106;p48"/>
          <p:cNvSpPr txBox="1"/>
          <p:nvPr>
            <p:ph idx="8" type="body"/>
          </p:nvPr>
        </p:nvSpPr>
        <p:spPr>
          <a:xfrm>
            <a:off x="6901488" y="3515872"/>
            <a:ext cx="1715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1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7" name="Google Shape;107;p48"/>
          <p:cNvSpPr txBox="1"/>
          <p:nvPr>
            <p:ph idx="9" type="body"/>
          </p:nvPr>
        </p:nvSpPr>
        <p:spPr>
          <a:xfrm>
            <a:off x="6901488" y="3750022"/>
            <a:ext cx="17151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101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8" name="Google Shape;108;p48"/>
          <p:cNvSpPr/>
          <p:nvPr/>
        </p:nvSpPr>
        <p:spPr>
          <a:xfrm>
            <a:off x="8001000" y="4572000"/>
            <a:ext cx="571500" cy="571500"/>
          </a:xfrm>
          <a:prstGeom prst="rect">
            <a:avLst/>
          </a:prstGeom>
          <a:solidFill>
            <a:srgbClr val="000000">
              <a:alpha val="14509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" name="Google Shape;109;p48"/>
          <p:cNvSpPr txBox="1"/>
          <p:nvPr>
            <p:ph idx="13" type="body"/>
          </p:nvPr>
        </p:nvSpPr>
        <p:spPr>
          <a:xfrm>
            <a:off x="571500" y="1904047"/>
            <a:ext cx="2193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10" name="Google Shape;110;p48"/>
          <p:cNvSpPr txBox="1"/>
          <p:nvPr>
            <p:ph idx="12" type="sldNum"/>
          </p:nvPr>
        </p:nvSpPr>
        <p:spPr>
          <a:xfrm>
            <a:off x="8193571" y="4766444"/>
            <a:ext cx="1863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48"/>
          <p:cNvSpPr/>
          <p:nvPr/>
        </p:nvSpPr>
        <p:spPr>
          <a:xfrm>
            <a:off x="7429500" y="4574158"/>
            <a:ext cx="571500" cy="5715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" name="Google Shape;112;p48"/>
          <p:cNvSpPr/>
          <p:nvPr/>
        </p:nvSpPr>
        <p:spPr>
          <a:xfrm>
            <a:off x="5143500" y="4000500"/>
            <a:ext cx="571500" cy="571500"/>
          </a:xfrm>
          <a:prstGeom prst="rect">
            <a:avLst/>
          </a:prstGeom>
          <a:solidFill>
            <a:srgbClr val="000000">
              <a:alpha val="1568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3" name="Google Shape;113;p48"/>
          <p:cNvSpPr txBox="1"/>
          <p:nvPr>
            <p:ph type="title"/>
          </p:nvPr>
        </p:nvSpPr>
        <p:spPr>
          <a:xfrm>
            <a:off x="571500" y="571500"/>
            <a:ext cx="21930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14" name="Google Shape;114;p48"/>
          <p:cNvSpPr txBox="1"/>
          <p:nvPr>
            <p:ph idx="14" type="body"/>
          </p:nvPr>
        </p:nvSpPr>
        <p:spPr>
          <a:xfrm>
            <a:off x="571500" y="3335536"/>
            <a:ext cx="17145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228600" lvl="2" marL="13716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228600" lvl="3" marL="18288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228600" lvl="4" marL="22860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tillium Web"/>
              <a:buNone/>
              <a:defRPr b="0" i="0" sz="10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tillium Web"/>
              <a:buNone/>
              <a:defRPr b="0"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15" name="Google Shape;115;p48"/>
          <p:cNvSpPr/>
          <p:nvPr/>
        </p:nvSpPr>
        <p:spPr>
          <a:xfrm>
            <a:off x="571500" y="0"/>
            <a:ext cx="571500" cy="5715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6" name="Google Shape;116;p48"/>
          <p:cNvSpPr/>
          <p:nvPr/>
        </p:nvSpPr>
        <p:spPr>
          <a:xfrm>
            <a:off x="8572500" y="571500"/>
            <a:ext cx="571500" cy="571500"/>
          </a:xfrm>
          <a:prstGeom prst="rect">
            <a:avLst/>
          </a:prstGeom>
          <a:solidFill>
            <a:srgbClr val="000000">
              <a:alpha val="1568"/>
            </a:srgbClr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900"/>
              <a:buFont typeface="Titillium Web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1">
  <p:cSld name="TITLE_AND_BOD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0"/>
          <p:cNvSpPr/>
          <p:nvPr/>
        </p:nvSpPr>
        <p:spPr>
          <a:xfrm flipH="1">
            <a:off x="4913100" y="268075"/>
            <a:ext cx="4230900" cy="48753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0"/>
          <p:cNvSpPr txBox="1"/>
          <p:nvPr>
            <p:ph type="title"/>
          </p:nvPr>
        </p:nvSpPr>
        <p:spPr>
          <a:xfrm>
            <a:off x="464375" y="309900"/>
            <a:ext cx="4143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image25.png" id="122" name="Google Shape;1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4250" y="1028725"/>
            <a:ext cx="6258474" cy="3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0"/>
          <p:cNvSpPr/>
          <p:nvPr/>
        </p:nvSpPr>
        <p:spPr>
          <a:xfrm flipH="1" rot="10800000">
            <a:off x="0" y="-125"/>
            <a:ext cx="774000" cy="892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2">
  <p:cSld name="CUSTOM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2993">
          <p15:clr>
            <a:schemeClr val="accent4"/>
          </p15:clr>
        </p15:guide>
        <p15:guide id="2" pos="2767">
          <p15:clr>
            <a:schemeClr val="accent4"/>
          </p15:clr>
        </p15:guide>
        <p15:guide id="3" pos="2880">
          <p15:clr>
            <a:srgbClr val="6AA84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2 1">
  <p:cSld name="CUSTOM_1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/>
          <p:nvPr/>
        </p:nvSpPr>
        <p:spPr>
          <a:xfrm>
            <a:off x="-265050" y="2167675"/>
            <a:ext cx="28500" cy="1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993">
          <p15:clr>
            <a:schemeClr val="accent4"/>
          </p15:clr>
        </p15:guide>
        <p15:guide id="2" pos="2767">
          <p15:clr>
            <a:schemeClr val="accent4"/>
          </p15:clr>
        </p15:guide>
        <p15:guide id="3" pos="2880">
          <p15:clr>
            <a:srgbClr val="6AA84F"/>
          </p15:clr>
        </p15:guide>
        <p15:guide id="4" pos="1996">
          <p15:clr>
            <a:srgbClr val="93C47D"/>
          </p15:clr>
        </p15:guide>
        <p15:guide id="5" pos="3762">
          <p15:clr>
            <a:srgbClr val="6AA84F"/>
          </p15:clr>
        </p15:guide>
        <p15:guide id="6" pos="2109">
          <p15:clr>
            <a:schemeClr val="accent4"/>
          </p15:clr>
        </p15:guide>
        <p15:guide id="7" pos="1882">
          <p15:clr>
            <a:schemeClr val="accent4"/>
          </p15:clr>
        </p15:guide>
        <p15:guide id="8" pos="3649">
          <p15:clr>
            <a:schemeClr val="accent4"/>
          </p15:clr>
        </p15:guide>
        <p15:guide id="9" pos="3876">
          <p15:clr>
            <a:schemeClr val="accent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2 1 1">
  <p:cSld name="CUSTOM_1_1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/>
          <p:nvPr/>
        </p:nvSpPr>
        <p:spPr>
          <a:xfrm>
            <a:off x="-265050" y="2167675"/>
            <a:ext cx="28500" cy="1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993">
          <p15:clr>
            <a:schemeClr val="accent4"/>
          </p15:clr>
        </p15:guide>
        <p15:guide id="2" pos="2767">
          <p15:clr>
            <a:schemeClr val="accent4"/>
          </p15:clr>
        </p15:guide>
        <p15:guide id="3" pos="2880">
          <p15:clr>
            <a:srgbClr val="6AA84F"/>
          </p15:clr>
        </p15:guide>
        <p15:guide id="4" pos="1996">
          <p15:clr>
            <a:srgbClr val="93C47D"/>
          </p15:clr>
        </p15:guide>
        <p15:guide id="5" pos="3762">
          <p15:clr>
            <a:srgbClr val="6AA84F"/>
          </p15:clr>
        </p15:guide>
        <p15:guide id="6" pos="2109">
          <p15:clr>
            <a:schemeClr val="accent4"/>
          </p15:clr>
        </p15:guide>
        <p15:guide id="7" pos="1882">
          <p15:clr>
            <a:schemeClr val="accent4"/>
          </p15:clr>
        </p15:guide>
        <p15:guide id="8" pos="3649">
          <p15:clr>
            <a:schemeClr val="accent4"/>
          </p15:clr>
        </p15:guide>
        <p15:guide id="9" pos="3876">
          <p15:clr>
            <a:schemeClr val="accent4"/>
          </p15:clr>
        </p15:guide>
        <p15:guide id="10" orient="horz" pos="426">
          <p15:clr>
            <a:srgbClr val="B7B7B7"/>
          </p15:clr>
        </p15:guide>
        <p15:guide id="11" orient="horz" pos="625">
          <p15:clr>
            <a:srgbClr val="B7B7B7"/>
          </p15:clr>
        </p15:guide>
        <p15:guide id="12" orient="horz" pos="824">
          <p15:clr>
            <a:srgbClr val="B7B7B7"/>
          </p15:clr>
        </p15:guide>
        <p15:guide id="13" orient="horz" pos="1023">
          <p15:clr>
            <a:srgbClr val="B7B7B7"/>
          </p15:clr>
        </p15:guide>
        <p15:guide id="14" orient="horz" pos="1222">
          <p15:clr>
            <a:srgbClr val="B7B7B7"/>
          </p15:clr>
        </p15:guide>
        <p15:guide id="15" orient="horz" pos="1421">
          <p15:clr>
            <a:srgbClr val="B7B7B7"/>
          </p15:clr>
        </p15:guide>
        <p15:guide id="16" orient="horz" pos="1620">
          <p15:clr>
            <a:srgbClr val="B7B7B7"/>
          </p15:clr>
        </p15:guide>
        <p15:guide id="17" orient="horz" pos="1819">
          <p15:clr>
            <a:srgbClr val="B7B7B7"/>
          </p15:clr>
        </p15:guide>
        <p15:guide id="18" orient="horz" pos="2018">
          <p15:clr>
            <a:srgbClr val="B7B7B7"/>
          </p15:clr>
        </p15:guide>
        <p15:guide id="19" orient="horz" pos="2217">
          <p15:clr>
            <a:srgbClr val="B7B7B7"/>
          </p15:clr>
        </p15:guide>
        <p15:guide id="20" orient="horz" pos="2416">
          <p15:clr>
            <a:srgbClr val="B7B7B7"/>
          </p15:clr>
        </p15:guide>
        <p15:guide id="21" orient="horz" pos="2615">
          <p15:clr>
            <a:srgbClr val="B7B7B7"/>
          </p15:clr>
        </p15:guide>
        <p15:guide id="22" orient="horz" pos="2814">
          <p15:clr>
            <a:srgbClr val="B7B7B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2">
  <p:cSld name="TITLE_AND_BODY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/>
          <p:nvPr>
            <p:ph type="title"/>
          </p:nvPr>
        </p:nvSpPr>
        <p:spPr>
          <a:xfrm>
            <a:off x="4775425" y="323825"/>
            <a:ext cx="36735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" type="body"/>
          </p:nvPr>
        </p:nvSpPr>
        <p:spPr>
          <a:xfrm>
            <a:off x="5062087" y="1988175"/>
            <a:ext cx="3770100" cy="27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title"/>
          </p:nvPr>
        </p:nvSpPr>
        <p:spPr>
          <a:xfrm>
            <a:off x="360000" y="323825"/>
            <a:ext cx="41430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1"/>
          <p:cNvSpPr txBox="1"/>
          <p:nvPr>
            <p:ph idx="1" type="body"/>
          </p:nvPr>
        </p:nvSpPr>
        <p:spPr>
          <a:xfrm>
            <a:off x="652755" y="1988175"/>
            <a:ext cx="3850200" cy="27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283608" y="470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2"/>
          <p:cNvSpPr/>
          <p:nvPr/>
        </p:nvSpPr>
        <p:spPr>
          <a:xfrm>
            <a:off x="180000" y="193500"/>
            <a:ext cx="8784000" cy="475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32"/>
          <p:cNvSpPr txBox="1"/>
          <p:nvPr>
            <p:ph type="title"/>
          </p:nvPr>
        </p:nvSpPr>
        <p:spPr>
          <a:xfrm>
            <a:off x="622450" y="357100"/>
            <a:ext cx="6111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 b="0" i="0" sz="28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2"/>
          <p:cNvSpPr txBox="1"/>
          <p:nvPr>
            <p:ph idx="1" type="body"/>
          </p:nvPr>
        </p:nvSpPr>
        <p:spPr>
          <a:xfrm>
            <a:off x="634825" y="1045100"/>
            <a:ext cx="6111600" cy="24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 SemiBold"/>
              <a:buChar char="▶"/>
              <a:defRPr b="0" i="0" sz="14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▸"/>
              <a:defRPr b="0" i="0" sz="12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Char char="▹"/>
              <a:defRPr b="0" i="0" sz="1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▸"/>
              <a:defRPr b="0" i="0" sz="9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▹"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Montserrat SemiBold"/>
              <a:buChar char="▸"/>
              <a:defRPr b="0" i="0" sz="7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-2667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oboto Light"/>
              <a:buChar char="▹"/>
              <a:defRPr b="0" i="0" sz="6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oboto Light"/>
              <a:buChar char="▸"/>
              <a:defRPr b="0" i="0" sz="6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oboto Light"/>
              <a:buChar char="▸"/>
              <a:defRPr b="0" i="0" sz="6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895248" y="4944600"/>
            <a:ext cx="2487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7" name="Google Shape;27;p32"/>
          <p:cNvSpPr txBox="1"/>
          <p:nvPr/>
        </p:nvSpPr>
        <p:spPr>
          <a:xfrm>
            <a:off x="175400" y="4944600"/>
            <a:ext cx="88647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2018 © Алгоритмика</a:t>
            </a:r>
            <a:endParaRPr b="0" i="0" sz="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type="title"/>
          </p:nvPr>
        </p:nvSpPr>
        <p:spPr>
          <a:xfrm>
            <a:off x="360000" y="323825"/>
            <a:ext cx="41430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" type="body"/>
          </p:nvPr>
        </p:nvSpPr>
        <p:spPr>
          <a:xfrm>
            <a:off x="652755" y="1988175"/>
            <a:ext cx="3850200" cy="27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8283608" y="470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27">
          <p15:clr>
            <a:schemeClr val="accent3"/>
          </p15:clr>
        </p15:guide>
        <p15:guide id="2" orient="horz" pos="227">
          <p15:clr>
            <a:schemeClr val="accent3"/>
          </p15:clr>
        </p15:guide>
        <p15:guide id="3" orient="horz" pos="3013">
          <p15:clr>
            <a:schemeClr val="accent3"/>
          </p15:clr>
        </p15:guide>
        <p15:guide id="4" pos="5533">
          <p15:clr>
            <a:schemeClr val="accent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AD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625" y="1915825"/>
            <a:ext cx="7040474" cy="14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4">
            <a:alphaModFix/>
          </a:blip>
          <a:srcRect b="0" l="0" r="48213" t="0"/>
          <a:stretch/>
        </p:blipFill>
        <p:spPr>
          <a:xfrm>
            <a:off x="4581400" y="277850"/>
            <a:ext cx="1015385" cy="8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4">
            <a:alphaModFix/>
          </a:blip>
          <a:srcRect b="0" l="57090" r="0" t="0"/>
          <a:stretch/>
        </p:blipFill>
        <p:spPr>
          <a:xfrm>
            <a:off x="3472952" y="277850"/>
            <a:ext cx="841324" cy="8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 b="57740" l="0" r="0" t="0"/>
          <a:stretch/>
        </p:blipFill>
        <p:spPr>
          <a:xfrm>
            <a:off x="3988688" y="4748195"/>
            <a:ext cx="1092345" cy="2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6">
            <a:alphaModFix/>
          </a:blip>
          <a:srcRect b="0" l="17108" r="70894" t="58655"/>
          <a:stretch/>
        </p:blipFill>
        <p:spPr>
          <a:xfrm>
            <a:off x="4542925" y="789850"/>
            <a:ext cx="1092324" cy="52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AD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 b="0" l="0" r="48213" t="0"/>
          <a:stretch/>
        </p:blipFill>
        <p:spPr>
          <a:xfrm>
            <a:off x="4581400" y="277850"/>
            <a:ext cx="1015385" cy="8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"/>
          <p:cNvPicPr preferRelativeResize="0"/>
          <p:nvPr/>
        </p:nvPicPr>
        <p:blipFill rotWithShape="1">
          <a:blip r:embed="rId3">
            <a:alphaModFix/>
          </a:blip>
          <a:srcRect b="0" l="57090" r="0" t="0"/>
          <a:stretch/>
        </p:blipFill>
        <p:spPr>
          <a:xfrm>
            <a:off x="3472952" y="277850"/>
            <a:ext cx="841324" cy="8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/>
          <p:cNvPicPr preferRelativeResize="0"/>
          <p:nvPr/>
        </p:nvPicPr>
        <p:blipFill rotWithShape="1">
          <a:blip r:embed="rId4">
            <a:alphaModFix/>
          </a:blip>
          <a:srcRect b="57740" l="0" r="0" t="0"/>
          <a:stretch/>
        </p:blipFill>
        <p:spPr>
          <a:xfrm>
            <a:off x="3988688" y="4748195"/>
            <a:ext cx="1092345" cy="2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9"/>
          <p:cNvSpPr txBox="1"/>
          <p:nvPr>
            <p:ph type="title"/>
          </p:nvPr>
        </p:nvSpPr>
        <p:spPr>
          <a:xfrm>
            <a:off x="453000" y="2369925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Спасибо за внимание!</a:t>
            </a:r>
            <a:endParaRPr b="1" i="0" sz="4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4" name="Google Shape;274;p9"/>
          <p:cNvPicPr preferRelativeResize="0"/>
          <p:nvPr/>
        </p:nvPicPr>
        <p:blipFill rotWithShape="1">
          <a:blip r:embed="rId5">
            <a:alphaModFix/>
          </a:blip>
          <a:srcRect b="0" l="17108" r="70894" t="58655"/>
          <a:stretch/>
        </p:blipFill>
        <p:spPr>
          <a:xfrm>
            <a:off x="4581400" y="787575"/>
            <a:ext cx="1092324" cy="52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>
            <p:ph idx="4294967295" type="title"/>
          </p:nvPr>
        </p:nvSpPr>
        <p:spPr>
          <a:xfrm>
            <a:off x="308925" y="360000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33ADFF"/>
                </a:solidFill>
                <a:latin typeface="Open Sans"/>
                <a:ea typeface="Open Sans"/>
                <a:cs typeface="Open Sans"/>
                <a:sym typeface="Open Sans"/>
              </a:rPr>
              <a:t>«Цифровое ГТО»? Что это такое?</a:t>
            </a:r>
            <a:endParaRPr b="1" sz="1800">
              <a:solidFill>
                <a:srgbClr val="33AD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248650" y="1615950"/>
            <a:ext cx="48948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Проект Правительства Белгородской области по  </a:t>
            </a:r>
            <a:r>
              <a:rPr b="0" i="0" lang="ru" sz="2400" u="none" cap="none" strike="noStrike">
                <a:solidFill>
                  <a:srgbClr val="000000"/>
                </a:solidFill>
                <a:highlight>
                  <a:srgbClr val="33ADFF"/>
                </a:highlight>
                <a:latin typeface="Open Sans SemiBold"/>
                <a:ea typeface="Open Sans SemiBold"/>
                <a:cs typeface="Open Sans SemiBold"/>
                <a:sym typeface="Open Sans SemiBold"/>
              </a:rPr>
              <a:t>популяризации цифровых навыков</a:t>
            </a:r>
            <a:r>
              <a:rPr b="0" i="0" lang="ru" sz="24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среди учеников, учителей и общества.</a:t>
            </a:r>
            <a:endParaRPr b="0" i="0" sz="14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7217100" y="280035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" sz="10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👩‍💻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7847550" y="3931350"/>
            <a:ext cx="201000" cy="20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5622725" y="1142775"/>
            <a:ext cx="2009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" sz="10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👨‍💻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6257325" y="2280625"/>
            <a:ext cx="201000" cy="20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7195325" y="1142775"/>
            <a:ext cx="1768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" sz="10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👩‍🏫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5626113" y="2800350"/>
            <a:ext cx="1768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ru" sz="10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👨‍🏫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/>
          <p:nvPr>
            <p:ph idx="4294967295" type="title"/>
          </p:nvPr>
        </p:nvSpPr>
        <p:spPr>
          <a:xfrm>
            <a:off x="308925" y="360000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33ADFF"/>
                </a:solidFill>
                <a:latin typeface="Open Sans"/>
                <a:ea typeface="Open Sans"/>
                <a:cs typeface="Open Sans"/>
                <a:sym typeface="Open Sans"/>
              </a:rPr>
              <a:t>Цифровое навыки? Что это такое?</a:t>
            </a:r>
            <a:endParaRPr b="1" sz="1800">
              <a:solidFill>
                <a:srgbClr val="33AD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48650" y="1234950"/>
            <a:ext cx="5771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Твои навыки работы </a:t>
            </a:r>
            <a:br>
              <a:rPr b="0" i="0" lang="ru" sz="2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b="0" i="0" lang="ru" sz="2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с компьютером🖥️ , смартфоном📱, Интернетом  📡  и другими современными технологиями.</a:t>
            </a:r>
            <a:endParaRPr b="0" i="0" sz="14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4248300" y="3470400"/>
            <a:ext cx="160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Навыки программи-</a:t>
            </a:r>
            <a:endParaRPr b="0" i="0" sz="14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рования</a:t>
            </a:r>
            <a:endParaRPr b="0" i="0" sz="14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1446475" y="3411950"/>
            <a:ext cx="1607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Навыки создания цифрового контента</a:t>
            </a:r>
            <a:endParaRPr b="0" i="0" sz="14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6835375" y="3318825"/>
            <a:ext cx="2059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Решение задач </a:t>
            </a:r>
            <a:endParaRPr b="0" i="0" sz="14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с использованием современных технологий</a:t>
            </a:r>
            <a:endParaRPr b="0" i="0" sz="14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90" y="3355700"/>
            <a:ext cx="1006799" cy="100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8625" y="3370275"/>
            <a:ext cx="1006801" cy="10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7550" y="3427850"/>
            <a:ext cx="862500" cy="8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/>
          <p:nvPr>
            <p:ph idx="4294967295" type="title"/>
          </p:nvPr>
        </p:nvSpPr>
        <p:spPr>
          <a:xfrm>
            <a:off x="308925" y="360000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33ADFF"/>
                </a:solidFill>
                <a:latin typeface="Open Sans"/>
                <a:ea typeface="Open Sans"/>
                <a:cs typeface="Open Sans"/>
                <a:sym typeface="Open Sans"/>
              </a:rPr>
              <a:t>Зачем тебе это нужно?</a:t>
            </a:r>
            <a:endParaRPr b="1" sz="1800">
              <a:solidFill>
                <a:srgbClr val="33AD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160425" y="1209600"/>
            <a:ext cx="83865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Medium"/>
              <a:buChar char="★"/>
            </a:pPr>
            <a: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Проверить себя! Узнать свои сильные 💪 </a:t>
            </a:r>
            <a:b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слабые стороны.</a:t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Medium"/>
              <a:buChar char="★"/>
            </a:pPr>
            <a: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Посоревноваться с одноклассниками </a:t>
            </a:r>
            <a:b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другими учениками со всей Белгородской</a:t>
            </a:r>
            <a:r>
              <a:rPr lang="ru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области.</a:t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Medium"/>
              <a:buChar char="★"/>
            </a:pPr>
            <a:r>
              <a:rPr b="0" i="0" lang="ru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Узнать, куда развиваться в информационных  технологиях.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/>
          <p:nvPr>
            <p:ph idx="4294967295" type="title"/>
          </p:nvPr>
        </p:nvSpPr>
        <p:spPr>
          <a:xfrm>
            <a:off x="308925" y="360000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33ADFF"/>
                </a:solidFill>
                <a:latin typeface="Open Sans"/>
                <a:ea typeface="Open Sans"/>
                <a:cs typeface="Open Sans"/>
                <a:sym typeface="Open Sans"/>
              </a:rPr>
              <a:t>Что нас ждёт впереди</a:t>
            </a:r>
            <a:endParaRPr b="1" sz="1800">
              <a:solidFill>
                <a:srgbClr val="33AD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3" name="Google Shape;213;p5"/>
          <p:cNvCxnSpPr/>
          <p:nvPr/>
        </p:nvCxnSpPr>
        <p:spPr>
          <a:xfrm>
            <a:off x="571639" y="1093702"/>
            <a:ext cx="0" cy="422760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5"/>
          <p:cNvSpPr txBox="1"/>
          <p:nvPr/>
        </p:nvSpPr>
        <p:spPr>
          <a:xfrm>
            <a:off x="956511" y="982650"/>
            <a:ext cx="7830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март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2024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5" name="Google Shape;215;p5"/>
          <p:cNvCxnSpPr/>
          <p:nvPr/>
        </p:nvCxnSpPr>
        <p:spPr>
          <a:xfrm>
            <a:off x="2002754" y="1093702"/>
            <a:ext cx="0" cy="422760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5"/>
          <p:cNvCxnSpPr/>
          <p:nvPr/>
        </p:nvCxnSpPr>
        <p:spPr>
          <a:xfrm>
            <a:off x="3533787" y="1093702"/>
            <a:ext cx="0" cy="422760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5"/>
          <p:cNvCxnSpPr/>
          <p:nvPr/>
        </p:nvCxnSpPr>
        <p:spPr>
          <a:xfrm>
            <a:off x="5064821" y="1093702"/>
            <a:ext cx="0" cy="422760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5"/>
          <p:cNvCxnSpPr/>
          <p:nvPr/>
        </p:nvCxnSpPr>
        <p:spPr>
          <a:xfrm>
            <a:off x="6595854" y="1093702"/>
            <a:ext cx="0" cy="422760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5"/>
          <p:cNvCxnSpPr/>
          <p:nvPr/>
        </p:nvCxnSpPr>
        <p:spPr>
          <a:xfrm>
            <a:off x="374475" y="1397737"/>
            <a:ext cx="6486900" cy="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5"/>
          <p:cNvSpPr txBox="1"/>
          <p:nvPr/>
        </p:nvSpPr>
        <p:spPr>
          <a:xfrm>
            <a:off x="2409186" y="982650"/>
            <a:ext cx="7830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апрель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2024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3961780" y="982650"/>
            <a:ext cx="7830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май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2024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5514373" y="982650"/>
            <a:ext cx="7830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июнь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2024</a:t>
            </a:r>
            <a:endParaRPr b="1" i="0" sz="10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2000200" y="2236325"/>
            <a:ext cx="1533600" cy="271200"/>
          </a:xfrm>
          <a:prstGeom prst="rect">
            <a:avLst/>
          </a:prstGeom>
          <a:solidFill>
            <a:srgbClr val="33A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3533875" y="3216150"/>
            <a:ext cx="1533600" cy="271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88DB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2000025" y="1684338"/>
            <a:ext cx="30648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1. Сдаём «Цифровое ГТО» </a:t>
            </a:r>
            <a:endParaRPr b="1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на компьютере</a:t>
            </a:r>
            <a:endParaRPr b="1" i="0" sz="1400" u="none" cap="none" strike="noStrike">
              <a:solidFill>
                <a:srgbClr val="000000"/>
              </a:solidFill>
              <a:highlight>
                <a:srgbClr val="FFD53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3533775" y="2824525"/>
            <a:ext cx="25014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2. Подводим итоги!</a:t>
            </a:r>
            <a:endParaRPr b="1" i="0" sz="1400" u="none" cap="none" strike="noStrike">
              <a:solidFill>
                <a:srgbClr val="000000"/>
              </a:solidFill>
              <a:highlight>
                <a:srgbClr val="FFD53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/>
          <p:nvPr>
            <p:ph type="ctrTitle"/>
          </p:nvPr>
        </p:nvSpPr>
        <p:spPr>
          <a:xfrm>
            <a:off x="308925" y="360000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33ADFF"/>
                </a:solidFill>
                <a:latin typeface="Open Sans"/>
                <a:ea typeface="Open Sans"/>
                <a:cs typeface="Open Sans"/>
                <a:sym typeface="Open Sans"/>
              </a:rPr>
              <a:t>Как будет выглядеть тест</a:t>
            </a:r>
            <a:endParaRPr b="1" sz="1800">
              <a:solidFill>
                <a:srgbClr val="33AD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1124850" y="971325"/>
            <a:ext cx="4529700" cy="27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 вопросов </a:t>
            </a:r>
            <a:endParaRPr b="0" i="0" sz="20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Время выполнения:</a:t>
            </a:r>
            <a:b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 1 –11 классах тестирование проводится </a:t>
            </a: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в течение </a:t>
            </a:r>
            <a:b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</a:br>
            <a:r>
              <a:rPr lang="ru" sz="2000">
                <a:latin typeface="Open Sans SemiBold"/>
                <a:ea typeface="Open Sans SemiBold"/>
                <a:cs typeface="Open Sans SemiBold"/>
                <a:sym typeface="Open Sans SemiBold"/>
              </a:rPr>
              <a:t>50 минут</a:t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Тестирование проводится на </a:t>
            </a:r>
            <a:endParaRPr b="0" i="0" sz="20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школьных компьютерах, </a:t>
            </a:r>
            <a:endParaRPr b="0" i="0" sz="20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 мобильных классах </a:t>
            </a: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или </a:t>
            </a:r>
            <a:b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</a:b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в дистанционном формате</a:t>
            </a: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</a:t>
            </a:r>
            <a:b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b="0" i="0" lang="ru" sz="2000" u="none" cap="none" strike="noStrik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если вы обучаетесь удаленно</a:t>
            </a:r>
            <a:endParaRPr b="0" i="0" sz="2000" u="none" cap="none" strike="noStrik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85600" y="971325"/>
            <a:ext cx="517800" cy="517800"/>
          </a:xfrm>
          <a:prstGeom prst="ellipse">
            <a:avLst/>
          </a:prstGeom>
          <a:solidFill>
            <a:srgbClr val="33A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575" y="1070550"/>
            <a:ext cx="331851" cy="29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"/>
          <p:cNvSpPr/>
          <p:nvPr/>
        </p:nvSpPr>
        <p:spPr>
          <a:xfrm>
            <a:off x="385600" y="3307500"/>
            <a:ext cx="517800" cy="517800"/>
          </a:xfrm>
          <a:prstGeom prst="ellipse">
            <a:avLst/>
          </a:prstGeom>
          <a:solidFill>
            <a:srgbClr val="33A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575" y="3418912"/>
            <a:ext cx="331857" cy="29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5">
            <a:alphaModFix/>
          </a:blip>
          <a:srcRect b="0" l="12130" r="23888" t="0"/>
          <a:stretch/>
        </p:blipFill>
        <p:spPr>
          <a:xfrm>
            <a:off x="5876000" y="1070561"/>
            <a:ext cx="2952300" cy="3076200"/>
          </a:xfrm>
          <a:prstGeom prst="roundRect">
            <a:avLst>
              <a:gd fmla="val 14844" name="adj"/>
            </a:avLst>
          </a:prstGeom>
          <a:noFill/>
          <a:ln>
            <a:noFill/>
          </a:ln>
        </p:spPr>
      </p:pic>
      <p:sp>
        <p:nvSpPr>
          <p:cNvPr id="238" name="Google Shape;238;p6"/>
          <p:cNvSpPr/>
          <p:nvPr/>
        </p:nvSpPr>
        <p:spPr>
          <a:xfrm>
            <a:off x="385600" y="1688575"/>
            <a:ext cx="517800" cy="517800"/>
          </a:xfrm>
          <a:prstGeom prst="ellipse">
            <a:avLst/>
          </a:prstGeom>
          <a:solidFill>
            <a:srgbClr val="33A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623200" y="1773075"/>
            <a:ext cx="42600" cy="23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 rot="5400000">
            <a:off x="675525" y="1919920"/>
            <a:ext cx="55800" cy="11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2130c4241_0_13"/>
          <p:cNvSpPr txBox="1"/>
          <p:nvPr>
            <p:ph type="ctrTitle"/>
          </p:nvPr>
        </p:nvSpPr>
        <p:spPr>
          <a:xfrm>
            <a:off x="308925" y="360000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33ADFF"/>
                </a:solidFill>
                <a:latin typeface="Open Sans"/>
                <a:ea typeface="Open Sans"/>
                <a:cs typeface="Open Sans"/>
                <a:sym typeface="Open Sans"/>
              </a:rPr>
              <a:t>А еще </a:t>
            </a:r>
            <a:endParaRPr b="1" sz="1800">
              <a:solidFill>
                <a:srgbClr val="33AD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6" name="Google Shape;246;g2c2130c424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575" y="1070550"/>
            <a:ext cx="331851" cy="29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c2130c4241_0_13"/>
          <p:cNvSpPr/>
          <p:nvPr/>
        </p:nvSpPr>
        <p:spPr>
          <a:xfrm>
            <a:off x="623200" y="1773075"/>
            <a:ext cx="42600" cy="23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c2130c4241_0_13"/>
          <p:cNvSpPr/>
          <p:nvPr/>
        </p:nvSpPr>
        <p:spPr>
          <a:xfrm rot="5400000">
            <a:off x="675525" y="1919920"/>
            <a:ext cx="55800" cy="11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c2130c4241_0_13"/>
          <p:cNvSpPr txBox="1"/>
          <p:nvPr/>
        </p:nvSpPr>
        <p:spPr>
          <a:xfrm>
            <a:off x="156525" y="971750"/>
            <a:ext cx="754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Open Sans SemiBold"/>
                <a:ea typeface="Open Sans SemiBold"/>
                <a:cs typeface="Open Sans SemiBold"/>
                <a:sym typeface="Open Sans SemiBold"/>
              </a:rPr>
              <a:t>Возьми с собой черновик и ручку </a:t>
            </a:r>
            <a:r>
              <a:rPr lang="ru" sz="2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📝</a:t>
            </a:r>
            <a:r>
              <a:rPr lang="ru" sz="200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20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0" name="Google Shape;250;g2c2130c4241_0_13"/>
          <p:cNvSpPr txBox="1"/>
          <p:nvPr>
            <p:ph type="ctrTitle"/>
          </p:nvPr>
        </p:nvSpPr>
        <p:spPr>
          <a:xfrm>
            <a:off x="234325" y="1611375"/>
            <a:ext cx="82380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latin typeface="Open Sans SemiBold"/>
                <a:ea typeface="Open Sans SemiBold"/>
                <a:cs typeface="Open Sans SemiBold"/>
                <a:sym typeface="Open Sans SemiBold"/>
              </a:rPr>
              <a:t>Во время теста м</a:t>
            </a:r>
            <a:r>
              <a:rPr lang="ru" sz="20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ожешь пользоваться поиском в </a:t>
            </a:r>
            <a:r>
              <a:rPr lang="ru" sz="20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Интернет</a:t>
            </a:r>
            <a:r>
              <a:rPr lang="ru" sz="200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е 🔎</a:t>
            </a:r>
            <a:endParaRPr sz="240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51" name="Google Shape;251;g2c2130c4241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550" y="2436650"/>
            <a:ext cx="3724000" cy="24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c2130c4241_0_13"/>
          <p:cNvSpPr txBox="1"/>
          <p:nvPr/>
        </p:nvSpPr>
        <p:spPr>
          <a:xfrm>
            <a:off x="156525" y="2096050"/>
            <a:ext cx="5384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Н</a:t>
            </a:r>
            <a:r>
              <a:rPr lang="ru" sz="2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о нельзя обсуждать задания вслух, соцсетях и мессенждерах ❌</a:t>
            </a:r>
            <a:endParaRPr sz="24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AD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type="title"/>
          </p:nvPr>
        </p:nvSpPr>
        <p:spPr>
          <a:xfrm>
            <a:off x="1078050" y="1163675"/>
            <a:ext cx="69879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Переживать не нужно 😉</a:t>
            </a:r>
            <a:endParaRPr b="1" sz="3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3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ru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Оценка за прохождение теста </a:t>
            </a:r>
            <a:r>
              <a:rPr b="1" lang="ru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 выставляется</a:t>
            </a:r>
            <a:endParaRPr b="1" sz="3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/>
          <p:nvPr>
            <p:ph idx="4294967295" type="title"/>
          </p:nvPr>
        </p:nvSpPr>
        <p:spPr>
          <a:xfrm>
            <a:off x="308925" y="360000"/>
            <a:ext cx="8238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33ADFF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 «Цифрового ГТО»</a:t>
            </a:r>
            <a:endParaRPr b="1" sz="1800">
              <a:solidFill>
                <a:srgbClr val="33AD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209750" y="1296825"/>
            <a:ext cx="5152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Сертификат об участии 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результатами среза ты найдешь в конце учебного года 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личном кабинете на платформе </a:t>
            </a:r>
            <a:endParaRPr b="0" i="0" sz="2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3">
            <a:alphaModFix/>
          </a:blip>
          <a:srcRect b="77353" l="79296" r="0" t="0"/>
          <a:stretch/>
        </p:blipFill>
        <p:spPr>
          <a:xfrm>
            <a:off x="6536725" y="1135050"/>
            <a:ext cx="2277475" cy="1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 txBox="1"/>
          <p:nvPr/>
        </p:nvSpPr>
        <p:spPr>
          <a:xfrm>
            <a:off x="5772125" y="1961100"/>
            <a:ext cx="2360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0"/>
              <a:buFont typeface="Arial"/>
              <a:buNone/>
            </a:pPr>
            <a:r>
              <a:rPr b="0" i="0" lang="ru" sz="1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🏆</a:t>
            </a:r>
            <a:endParaRPr b="0" i="0" sz="1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goritmika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33AE0"/>
      </a:accent1>
      <a:accent2>
        <a:srgbClr val="FF7842"/>
      </a:accent2>
      <a:accent3>
        <a:srgbClr val="88DBF2"/>
      </a:accent3>
      <a:accent4>
        <a:srgbClr val="38BD60"/>
      </a:accent4>
      <a:accent5>
        <a:srgbClr val="FA82CC"/>
      </a:accent5>
      <a:accent6>
        <a:srgbClr val="FFDC40"/>
      </a:accent6>
      <a:hlink>
        <a:srgbClr val="833AE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